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charts/chart3.xml" ContentType="application/vnd.openxmlformats-officedocument.drawingml.chart+xml"/>
  <Default Extension="xlsx" ContentType="application/vnd.openxmlformats-officedocument.spreadsheetml.sheet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0" r:id="rId2"/>
    <p:sldId id="262" r:id="rId3"/>
    <p:sldId id="261" r:id="rId4"/>
    <p:sldId id="257" r:id="rId5"/>
    <p:sldId id="259" r:id="rId6"/>
    <p:sldId id="264" r:id="rId7"/>
    <p:sldId id="265" r:id="rId8"/>
    <p:sldId id="256" r:id="rId9"/>
    <p:sldId id="266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na Kucharzewska" initials="AK" lastIdx="1" clrIdx="0">
    <p:extLst>
      <p:ext uri="{19B8F6BF-5375-455C-9EA6-DF929625EA0E}">
        <p15:presenceInfo xmlns:p15="http://schemas.microsoft.com/office/powerpoint/2012/main" xmlns="" userId="S-1-5-21-1224385738-3104897973-1152974822-492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37" autoAdjust="0"/>
    <p:restoredTop sz="99884" autoAdjust="0"/>
  </p:normalViewPr>
  <p:slideViewPr>
    <p:cSldViewPr snapToGrid="0">
      <p:cViewPr varScale="1">
        <p:scale>
          <a:sx n="80" d="100"/>
          <a:sy n="80" d="100"/>
        </p:scale>
        <p:origin x="-84" y="-7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goblin\wcpr\KOORDYNATOR\PRACOWNICY\Grazyna\2016\statystyki\ANALIZA%202016\2016%20-%20zestawieni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goblin\wcpr\KOORDYNATOR\PRACOWNICY\Grazyna\2016\statystyki\ANALIZA%202016\2016%20-%20zestawieni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Arkusz_programu_Microsoft_Office_Excel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'ZG i ZD'!$Y$204</c:f>
              <c:strCache>
                <c:ptCount val="1"/>
                <c:pt idx="0">
                  <c:v>połączenia przychodzące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1.0988973560456954E-2"/>
                  <c:y val="-1.5202896853828545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4A7-456B-A0F5-60115BAE796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091328179562843E-2"/>
                  <c:y val="-2.1827376815501745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C4A7-456B-A0F5-60115BAE796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8730625436501936E-3"/>
                  <c:y val="-1.9098954713564032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C4A7-456B-A0F5-60115BAE796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'ZG i ZD'!$X$205:$X$207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'ZG i ZD'!$Y$205:$Y$207</c:f>
              <c:numCache>
                <c:formatCode>#,##0</c:formatCode>
                <c:ptCount val="3"/>
                <c:pt idx="0">
                  <c:v>2403367</c:v>
                </c:pt>
                <c:pt idx="1">
                  <c:v>2357718</c:v>
                </c:pt>
                <c:pt idx="2">
                  <c:v>2252401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4A7-456B-A0F5-60115BAE7963}"/>
            </c:ext>
          </c:extLst>
        </c:ser>
        <c:ser>
          <c:idx val="1"/>
          <c:order val="1"/>
          <c:tx>
            <c:strRef>
              <c:f>'ZG i ZD'!$Z$204</c:f>
              <c:strCache>
                <c:ptCount val="1"/>
                <c:pt idx="0">
                  <c:v>połączenia obsłużone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2.3218167211291614E-2"/>
                  <c:y val="-2.4555798917439451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4A7-456B-A0F5-60115BAE796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481636646866164E-2"/>
                  <c:y val="-1.9098954713564022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4A7-456B-A0F5-60115BAE796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707233650705355E-2"/>
                  <c:y val="-1.9098954713564067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4A7-456B-A0F5-60115BAE796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'ZG i ZD'!$X$205:$X$207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'ZG i ZD'!$Z$205:$Z$207</c:f>
              <c:numCache>
                <c:formatCode>#,##0</c:formatCode>
                <c:ptCount val="3"/>
                <c:pt idx="0">
                  <c:v>1628986</c:v>
                </c:pt>
                <c:pt idx="1">
                  <c:v>1544359</c:v>
                </c:pt>
                <c:pt idx="2">
                  <c:v>1575336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4A7-456B-A0F5-60115BAE7963}"/>
            </c:ext>
          </c:extLst>
        </c:ser>
        <c:ser>
          <c:idx val="2"/>
          <c:order val="2"/>
          <c:tx>
            <c:strRef>
              <c:f>'ZG i ZD'!$AA$204</c:f>
              <c:strCache>
                <c:ptCount val="1"/>
                <c:pt idx="0">
                  <c:v>zgłoszenia fałszywe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2.3371611806657717E-2"/>
                  <c:y val="-3.5082137321269559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C4A7-456B-A0F5-60115BAE796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541503182381527E-2"/>
                  <c:y val="-1.3642110509688587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4A7-456B-A0F5-60115BAE796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708591508741147E-2"/>
                  <c:y val="-1.8711604709643257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C4A7-456B-A0F5-60115BAE796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'ZG i ZD'!$X$205:$X$207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'ZG i ZD'!$AA$205:$AA$207</c:f>
              <c:numCache>
                <c:formatCode>#,##0</c:formatCode>
                <c:ptCount val="3"/>
                <c:pt idx="0">
                  <c:v>1051807</c:v>
                </c:pt>
                <c:pt idx="1">
                  <c:v>966634</c:v>
                </c:pt>
                <c:pt idx="2">
                  <c:v>905402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C4A7-456B-A0F5-60115BAE7963}"/>
            </c:ext>
          </c:extLst>
        </c:ser>
        <c:ser>
          <c:idx val="3"/>
          <c:order val="3"/>
          <c:tx>
            <c:strRef>
              <c:f>'ZG i ZD'!$AB$204</c:f>
              <c:strCache>
                <c:ptCount val="1"/>
                <c:pt idx="0">
                  <c:v>zgłoszenia zasadne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1.8263836846737151E-2"/>
                  <c:y val="-2.3388163159641692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C4A7-456B-A0F5-60115BAE796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8599458690784866E-2"/>
                  <c:y val="-3.5469487325190327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C4A7-456B-A0F5-60115BAE796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321792355140324E-2"/>
                  <c:y val="-1.7931318955766266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C4A7-456B-A0F5-60115BAE796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'ZG i ZD'!$X$205:$X$207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'ZG i ZD'!$AB$205:$AB$207</c:f>
              <c:numCache>
                <c:formatCode>#,##0</c:formatCode>
                <c:ptCount val="3"/>
                <c:pt idx="0">
                  <c:v>577179</c:v>
                </c:pt>
                <c:pt idx="1">
                  <c:v>577725</c:v>
                </c:pt>
                <c:pt idx="2">
                  <c:v>602284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C4A7-456B-A0F5-60115BAE7963}"/>
            </c:ext>
          </c:extLst>
        </c:ser>
        <c:dLbls/>
        <c:shape val="box"/>
        <c:axId val="77737344"/>
        <c:axId val="77751424"/>
        <c:axId val="0"/>
      </c:bar3DChart>
      <c:catAx>
        <c:axId val="7773734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7751424"/>
        <c:crosses val="autoZero"/>
        <c:auto val="1"/>
        <c:lblAlgn val="ctr"/>
        <c:lblOffset val="100"/>
      </c:catAx>
      <c:valAx>
        <c:axId val="7775142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773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l-PL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dPt>
            <c:idx val="0"/>
            <c:spPr>
              <a:solidFill>
                <a:srgbClr val="61D6FF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D21-475E-B941-19CB2F65ECC8}"/>
              </c:ext>
            </c:extLst>
          </c:dPt>
          <c:dPt>
            <c:idx val="1"/>
            <c:spPr>
              <a:solidFill>
                <a:srgbClr val="D58D8B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AD21-475E-B941-19CB2F65ECC8}"/>
              </c:ext>
            </c:extLst>
          </c:dPt>
          <c:dPt>
            <c:idx val="2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D21-475E-B941-19CB2F65ECC8}"/>
              </c:ext>
            </c:extLst>
          </c:dPt>
          <c:dPt>
            <c:idx val="3"/>
            <c:spPr>
              <a:solidFill>
                <a:srgbClr val="00E266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AD21-475E-B941-19CB2F65ECC8}"/>
              </c:ext>
            </c:extLst>
          </c:dPt>
          <c:dLbls>
            <c:dLbl>
              <c:idx val="0"/>
              <c:layout>
                <c:manualLayout>
                  <c:x val="1.3970707616989417E-2"/>
                  <c:y val="-8.4996351499097757E-3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D21-475E-B941-19CB2F65ECC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922563045935067E-3"/>
                  <c:y val="-1.1332549424304261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D21-475E-B941-19CB2F65ECC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9225630459349715E-3"/>
                  <c:y val="-1.6998824136456391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D21-475E-B941-19CB2F65ECC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0460168122493511E-2"/>
                  <c:y val="-1.1332549424304363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AD21-475E-B941-19CB2F65ECC8}"/>
                </c:ext>
                <c:ext xmlns:c15="http://schemas.microsoft.com/office/drawing/2012/chart" uri="{CE6537A1-D6FC-4f65-9D91-7224C49458BB}"/>
              </c:extLst>
            </c:dLbl>
            <c:delete val="1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SŁUŻBY!$C$149:$F$149</c:f>
              <c:strCache>
                <c:ptCount val="4"/>
                <c:pt idx="0">
                  <c:v>Policja</c:v>
                </c:pt>
                <c:pt idx="1">
                  <c:v>PSP</c:v>
                </c:pt>
                <c:pt idx="2">
                  <c:v>PRM</c:v>
                </c:pt>
                <c:pt idx="3">
                  <c:v>Inne</c:v>
                </c:pt>
              </c:strCache>
            </c:strRef>
          </c:cat>
          <c:val>
            <c:numRef>
              <c:f>SŁUŻBY!$C$150:$F$150</c:f>
              <c:numCache>
                <c:formatCode>General</c:formatCode>
                <c:ptCount val="4"/>
                <c:pt idx="0">
                  <c:v>271925</c:v>
                </c:pt>
                <c:pt idx="1">
                  <c:v>26280</c:v>
                </c:pt>
                <c:pt idx="2">
                  <c:v>220825</c:v>
                </c:pt>
                <c:pt idx="3">
                  <c:v>78840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D21-475E-B941-19CB2F65ECC8}"/>
            </c:ext>
          </c:extLst>
        </c:ser>
        <c:ser>
          <c:idx val="1"/>
          <c:order val="1"/>
          <c:spPr>
            <a:solidFill>
              <a:srgbClr val="00B0F0"/>
            </a:solidFill>
            <a:ln>
              <a:noFill/>
            </a:ln>
            <a:effectLst/>
            <a:sp3d/>
          </c:spPr>
          <c:dPt>
            <c:idx val="1"/>
            <c:spPr>
              <a:solidFill>
                <a:srgbClr val="FF6161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D21-475E-B941-19CB2F65ECC8}"/>
              </c:ext>
            </c:extLst>
          </c:dPt>
          <c:dPt>
            <c:idx val="2"/>
            <c:spPr>
              <a:solidFill>
                <a:srgbClr val="FFC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AD21-475E-B941-19CB2F65ECC8}"/>
              </c:ext>
            </c:extLst>
          </c:dPt>
          <c:dPt>
            <c:idx val="3"/>
            <c:spPr>
              <a:solidFill>
                <a:srgbClr val="92D05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D21-475E-B941-19CB2F65ECC8}"/>
              </c:ext>
            </c:extLst>
          </c:dPt>
          <c:dLbls>
            <c:dLbl>
              <c:idx val="0"/>
              <c:layout>
                <c:manualLayout>
                  <c:x val="1.9361915330910383E-2"/>
                  <c:y val="-1.4165686780380321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AD21-475E-B941-19CB2F65ECC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6150420306233781E-3"/>
                  <c:y val="-8.4994120682283028E-3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D21-475E-B941-19CB2F65ECC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8451260918701339E-3"/>
                  <c:y val="-1.4165686780380347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AD21-475E-B941-19CB2F65ECC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3075210153116695E-2"/>
                  <c:y val="-1.1332549424304261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AD21-475E-B941-19CB2F65ECC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SŁUŻBY!$C$149:$F$149</c:f>
              <c:strCache>
                <c:ptCount val="4"/>
                <c:pt idx="0">
                  <c:v>Policja</c:v>
                </c:pt>
                <c:pt idx="1">
                  <c:v>PSP</c:v>
                </c:pt>
                <c:pt idx="2">
                  <c:v>PRM</c:v>
                </c:pt>
                <c:pt idx="3">
                  <c:v>Inne</c:v>
                </c:pt>
              </c:strCache>
            </c:strRef>
          </c:cat>
          <c:val>
            <c:numRef>
              <c:f>SŁUŻBY!$C$151:$F$151</c:f>
              <c:numCache>
                <c:formatCode>#,##0</c:formatCode>
                <c:ptCount val="4"/>
                <c:pt idx="0">
                  <c:v>259880</c:v>
                </c:pt>
                <c:pt idx="1">
                  <c:v>32850</c:v>
                </c:pt>
                <c:pt idx="2">
                  <c:v>232140</c:v>
                </c:pt>
                <c:pt idx="3">
                  <c:v>86870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D21-475E-B941-19CB2F65ECC8}"/>
            </c:ext>
          </c:extLst>
        </c:ser>
        <c:ser>
          <c:idx val="2"/>
          <c:order val="2"/>
          <c:spPr>
            <a:solidFill>
              <a:srgbClr val="0070C0"/>
            </a:solidFill>
            <a:ln>
              <a:noFill/>
            </a:ln>
            <a:effectLst/>
            <a:sp3d/>
          </c:spPr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AD21-475E-B941-19CB2F65ECC8}"/>
              </c:ext>
            </c:extLst>
          </c:dPt>
          <c:dPt>
            <c:idx val="2"/>
            <c:spPr>
              <a:solidFill>
                <a:srgbClr val="D6A3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D21-475E-B941-19CB2F65ECC8}"/>
              </c:ext>
            </c:extLst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AD21-475E-B941-19CB2F65ECC8}"/>
              </c:ext>
            </c:extLst>
          </c:dPt>
          <c:dLbls>
            <c:dLbl>
              <c:idx val="0"/>
              <c:layout>
                <c:manualLayout>
                  <c:x val="1.706922356004615E-2"/>
                  <c:y val="-8.499412068228197E-3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AD21-475E-B941-19CB2F65ECC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99777319905196E-2"/>
                  <c:y val="-8.4994120682280929E-3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D21-475E-B941-19CB2F65ECC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690252183740264E-2"/>
                  <c:y val="-1.1332549424304261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AD21-475E-B941-19CB2F65ECC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5690252183740264E-2"/>
                  <c:y val="-1.6998824136456391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AD21-475E-B941-19CB2F65ECC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SŁUŻBY!$C$149:$F$149</c:f>
              <c:strCache>
                <c:ptCount val="4"/>
                <c:pt idx="0">
                  <c:v>Policja</c:v>
                </c:pt>
                <c:pt idx="1">
                  <c:v>PSP</c:v>
                </c:pt>
                <c:pt idx="2">
                  <c:v>PRM</c:v>
                </c:pt>
                <c:pt idx="3">
                  <c:v>Inne</c:v>
                </c:pt>
              </c:strCache>
            </c:strRef>
          </c:cat>
          <c:val>
            <c:numRef>
              <c:f>SŁUŻBY!$C$152:$F$152</c:f>
              <c:numCache>
                <c:formatCode>#,##0</c:formatCode>
                <c:ptCount val="4"/>
                <c:pt idx="0">
                  <c:v>249295</c:v>
                </c:pt>
                <c:pt idx="1">
                  <c:v>67160</c:v>
                </c:pt>
                <c:pt idx="2">
                  <c:v>235060</c:v>
                </c:pt>
                <c:pt idx="3">
                  <c:v>91980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D21-475E-B941-19CB2F65ECC8}"/>
            </c:ext>
          </c:extLst>
        </c:ser>
        <c:dLbls/>
        <c:shape val="box"/>
        <c:axId val="76420608"/>
        <c:axId val="76422144"/>
        <c:axId val="0"/>
      </c:bar3DChart>
      <c:catAx>
        <c:axId val="764206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6422144"/>
        <c:crosses val="autoZero"/>
        <c:auto val="1"/>
        <c:lblAlgn val="ctr"/>
        <c:lblOffset val="100"/>
      </c:catAx>
      <c:valAx>
        <c:axId val="7642214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642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pl-PL" b="1" dirty="0">
                <a:solidFill>
                  <a:schemeClr val="tx1"/>
                </a:solidFill>
              </a:rPr>
              <a:t>LICZBA</a:t>
            </a:r>
            <a:r>
              <a:rPr lang="pl-PL" b="1" baseline="0" dirty="0">
                <a:solidFill>
                  <a:schemeClr val="tx1"/>
                </a:solidFill>
              </a:rPr>
              <a:t> ZGŁOSZEŃ NA ONA W POSZCZEGÓLNYCH LATACH - ZMIANA DZIENNA</a:t>
            </a:r>
            <a:endParaRPr lang="pl-PL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7010209705625617"/>
          <c:y val="2.269504053052785E-2"/>
        </c:manualLayout>
      </c:layout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6930917615880549E-2"/>
          <c:y val="6.8458666666666682E-2"/>
          <c:w val="0.94882960018347251"/>
          <c:h val="0.82213912860892391"/>
        </c:manualLayout>
      </c:layout>
      <c:bar3DChart>
        <c:barDir val="col"/>
        <c:grouping val="clustered"/>
        <c:ser>
          <c:idx val="0"/>
          <c:order val="0"/>
          <c:tx>
            <c:strRef>
              <c:f>Arkusz1!$F$8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chemeClr val="bg1"/>
              </a:solidFill>
            </a:ln>
            <a:effectLst/>
            <a:sp3d>
              <a:contourClr>
                <a:schemeClr val="bg1"/>
              </a:contourClr>
            </a:sp3d>
          </c:spPr>
          <c:dLbls>
            <c:spPr>
              <a:noFill/>
              <a:ln>
                <a:noFill/>
              </a:ln>
              <a:effectLst>
                <a:softEdge rad="647700"/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Arkusz1!$E$9:$E$20</c:f>
              <c:strCache>
                <c:ptCount val="12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 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  <c:pt idx="10">
                  <c:v>listopad </c:v>
                </c:pt>
                <c:pt idx="11">
                  <c:v>grudzień </c:v>
                </c:pt>
              </c:strCache>
            </c:strRef>
          </c:cat>
          <c:val>
            <c:numRef>
              <c:f>Arkusz1!$F$9:$F$20</c:f>
              <c:numCache>
                <c:formatCode>General</c:formatCode>
                <c:ptCount val="12"/>
                <c:pt idx="0">
                  <c:v>192</c:v>
                </c:pt>
                <c:pt idx="1">
                  <c:v>210</c:v>
                </c:pt>
                <c:pt idx="2">
                  <c:v>192</c:v>
                </c:pt>
                <c:pt idx="3">
                  <c:v>172</c:v>
                </c:pt>
                <c:pt idx="4">
                  <c:v>172</c:v>
                </c:pt>
                <c:pt idx="5">
                  <c:v>189</c:v>
                </c:pt>
                <c:pt idx="6">
                  <c:v>190</c:v>
                </c:pt>
                <c:pt idx="7">
                  <c:v>188</c:v>
                </c:pt>
                <c:pt idx="8">
                  <c:v>165</c:v>
                </c:pt>
                <c:pt idx="9">
                  <c:v>155</c:v>
                </c:pt>
                <c:pt idx="10">
                  <c:v>149</c:v>
                </c:pt>
                <c:pt idx="11">
                  <c:v>155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5FD-4639-9F34-FA80105F3C43}"/>
            </c:ext>
          </c:extLst>
        </c:ser>
        <c:ser>
          <c:idx val="1"/>
          <c:order val="1"/>
          <c:tx>
            <c:strRef>
              <c:f>Arkusz1!$G$8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bg1"/>
              </a:solidFill>
            </a:ln>
            <a:effectLst/>
            <a:sp3d>
              <a:contourClr>
                <a:schemeClr val="bg1"/>
              </a:contourClr>
            </a:sp3d>
          </c:spPr>
          <c:dLbls>
            <c:dLbl>
              <c:idx val="0"/>
              <c:layout>
                <c:manualLayout>
                  <c:x val="-1.3872963713619983E-17"/>
                  <c:y val="5.1063841193687697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5FD-4639-9F34-FA80105F3C4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4.2553200994739672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5FD-4639-9F34-FA80105F3C4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7745927427239976E-17"/>
                  <c:y val="4.2553200994739672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5FD-4639-9F34-FA80105F3C43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5.1063841193687592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85FD-4639-9F34-FA80105F3C43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5491854854479934E-17"/>
                  <c:y val="3.9716320928423685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85FD-4639-9F34-FA80105F3C43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4.5390081061055645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85FD-4639-9F34-FA80105F3C43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"/>
                  <c:y val="3.6879440862107753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5FD-4639-9F34-FA80105F3C43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"/>
                  <c:y val="4.5390081061055645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85FD-4639-9F34-FA80105F3C43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"/>
                  <c:y val="4.5390081061055645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85FD-4639-9F34-FA80105F3C43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3.0268634127884981E-3"/>
                  <c:y val="5.9574481392635499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85FD-4639-9F34-FA80105F3C43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6.5683051754443543E-4"/>
                  <c:y val="4.8930435695538066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85FD-4639-9F34-FA80105F3C43}"/>
                </c:ex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3.1881485708747282E-3"/>
                  <c:y val="4.6774425196850385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85FD-4639-9F34-FA80105F3C4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Arkusz1!$E$9:$E$20</c:f>
              <c:strCache>
                <c:ptCount val="12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 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  <c:pt idx="10">
                  <c:v>listopad </c:v>
                </c:pt>
                <c:pt idx="11">
                  <c:v>grudzień </c:v>
                </c:pt>
              </c:strCache>
            </c:strRef>
          </c:cat>
          <c:val>
            <c:numRef>
              <c:f>Arkusz1!$G$9:$G$20</c:f>
              <c:numCache>
                <c:formatCode>General</c:formatCode>
                <c:ptCount val="12"/>
                <c:pt idx="0">
                  <c:v>159</c:v>
                </c:pt>
                <c:pt idx="1">
                  <c:v>154</c:v>
                </c:pt>
                <c:pt idx="2">
                  <c:v>151</c:v>
                </c:pt>
                <c:pt idx="3">
                  <c:v>148</c:v>
                </c:pt>
                <c:pt idx="4">
                  <c:v>138</c:v>
                </c:pt>
                <c:pt idx="5">
                  <c:v>152</c:v>
                </c:pt>
                <c:pt idx="6">
                  <c:v>126</c:v>
                </c:pt>
                <c:pt idx="7">
                  <c:v>158</c:v>
                </c:pt>
                <c:pt idx="8">
                  <c:v>153</c:v>
                </c:pt>
                <c:pt idx="9">
                  <c:v>148</c:v>
                </c:pt>
                <c:pt idx="10">
                  <c:v>139</c:v>
                </c:pt>
                <c:pt idx="11">
                  <c:v>131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85FD-4639-9F34-FA80105F3C43}"/>
            </c:ext>
          </c:extLst>
        </c:ser>
        <c:ser>
          <c:idx val="2"/>
          <c:order val="2"/>
          <c:tx>
            <c:strRef>
              <c:f>Arkusz1!$H$8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effectLst/>
            <a:sp3d>
              <a:contourClr>
                <a:schemeClr val="bg1"/>
              </a:contourClr>
            </a:sp3d>
          </c:spPr>
          <c:dLbls>
            <c:dLbl>
              <c:idx val="0"/>
              <c:layout>
                <c:manualLayout>
                  <c:x val="0"/>
                  <c:y val="5.1063841193687592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85FD-4639-9F34-FA80105F3C4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5.3900721260003642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85FD-4639-9F34-FA80105F3C4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134317063941918E-3"/>
                  <c:y val="4.397164102789758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85FD-4639-9F34-FA80105F3C43}"/>
                </c:ext>
                <c:ext xmlns:c15="http://schemas.microsoft.com/office/drawing/2012/chart" uri="{CE6537A1-D6FC-4f65-9D91-7224C49458BB}">
                  <c15:layout>
                    <c:manualLayout>
                      <c:w val="2.9784335981838817E-2"/>
                      <c:h val="4.2510759481936555E-2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1.8359749517821845E-3"/>
                  <c:y val="5.6034099737532816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85FD-4639-9F34-FA80105F3C43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6.5689808455906802E-4"/>
                  <c:y val="6.59858098156341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85FD-4639-9F34-FA80105F3C43}"/>
                </c:ext>
                <c:ext xmlns:c15="http://schemas.microsoft.com/office/drawing/2012/chart" uri="{CE6537A1-D6FC-4f65-9D91-7224C49458BB}">
                  <c15:layout>
                    <c:manualLayout>
                      <c:w val="2.9784369186861351E-2"/>
                      <c:h val="2.8348976377952757E-2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1.5134418877251995E-3"/>
                  <c:y val="5.9574425196850314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85FD-4639-9F34-FA80105F3C43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"/>
                  <c:y val="4.2553200994739672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85FD-4639-9F34-FA80105F3C43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1.5134317063942491E-3"/>
                  <c:y val="9.9290802321059413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85FD-4639-9F34-FA80105F3C43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4.8380133268944344E-4"/>
                  <c:y val="0.10639437270341211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85FD-4639-9F34-FA80105F3C4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Arkusz1!$E$9:$E$20</c:f>
              <c:strCache>
                <c:ptCount val="12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 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  <c:pt idx="10">
                  <c:v>listopad </c:v>
                </c:pt>
                <c:pt idx="11">
                  <c:v>grudzień </c:v>
                </c:pt>
              </c:strCache>
            </c:strRef>
          </c:cat>
          <c:val>
            <c:numRef>
              <c:f>Arkusz1!$H$9:$H$20</c:f>
              <c:numCache>
                <c:formatCode>General</c:formatCode>
                <c:ptCount val="12"/>
                <c:pt idx="0">
                  <c:v>137</c:v>
                </c:pt>
                <c:pt idx="1">
                  <c:v>127</c:v>
                </c:pt>
                <c:pt idx="2">
                  <c:v>131</c:v>
                </c:pt>
                <c:pt idx="3">
                  <c:v>135</c:v>
                </c:pt>
                <c:pt idx="4">
                  <c:v>139</c:v>
                </c:pt>
                <c:pt idx="5">
                  <c:v>146</c:v>
                </c:pt>
                <c:pt idx="6">
                  <c:v>152</c:v>
                </c:pt>
                <c:pt idx="7">
                  <c:v>167</c:v>
                </c:pt>
                <c:pt idx="8">
                  <c:v>163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7-85FD-4639-9F34-FA80105F3C43}"/>
            </c:ext>
          </c:extLst>
        </c:ser>
        <c:dLbls/>
        <c:gapWidth val="74"/>
        <c:gapDepth val="86"/>
        <c:shape val="box"/>
        <c:axId val="103529088"/>
        <c:axId val="103420288"/>
        <c:axId val="0"/>
      </c:bar3DChart>
      <c:catAx>
        <c:axId val="1035290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3420288"/>
        <c:crosses val="autoZero"/>
        <c:auto val="1"/>
        <c:lblAlgn val="ctr"/>
        <c:lblOffset val="100"/>
      </c:catAx>
      <c:valAx>
        <c:axId val="10342028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352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600" b="1">
                <a:solidFill>
                  <a:schemeClr val="tx1"/>
                </a:solidFill>
              </a:rPr>
              <a:t>ŚREDNIA</a:t>
            </a:r>
            <a:r>
              <a:rPr lang="pl-PL" sz="1600" b="1" baseline="0">
                <a:solidFill>
                  <a:schemeClr val="tx1"/>
                </a:solidFill>
              </a:rPr>
              <a:t> LICZBA ZGŁOSZEŃ NA ONA W POSZCZEGÓLNYCH LATACH - ZMIANA NOCNA</a:t>
            </a:r>
            <a:endParaRPr lang="pl-PL" sz="1600" b="1">
              <a:solidFill>
                <a:schemeClr val="tx1"/>
              </a:solidFill>
            </a:endParaRPr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Arkusz1!$F$31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53D2FF"/>
            </a:solidFill>
            <a:ln>
              <a:solidFill>
                <a:schemeClr val="bg1"/>
              </a:solidFill>
            </a:ln>
            <a:effectLst/>
            <a:sp3d>
              <a:contourClr>
                <a:schemeClr val="bg1"/>
              </a:contourClr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Arkusz1!$E$32:$E$43</c:f>
              <c:strCache>
                <c:ptCount val="12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 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  <c:pt idx="10">
                  <c:v>listopad </c:v>
                </c:pt>
                <c:pt idx="11">
                  <c:v>grudzień </c:v>
                </c:pt>
              </c:strCache>
            </c:strRef>
          </c:cat>
          <c:val>
            <c:numRef>
              <c:f>Arkusz1!$F$32:$F$43</c:f>
              <c:numCache>
                <c:formatCode>General</c:formatCode>
                <c:ptCount val="12"/>
                <c:pt idx="0">
                  <c:v>93</c:v>
                </c:pt>
                <c:pt idx="1">
                  <c:v>99</c:v>
                </c:pt>
                <c:pt idx="2">
                  <c:v>94</c:v>
                </c:pt>
                <c:pt idx="3">
                  <c:v>94</c:v>
                </c:pt>
                <c:pt idx="4">
                  <c:v>97</c:v>
                </c:pt>
                <c:pt idx="5">
                  <c:v>113</c:v>
                </c:pt>
                <c:pt idx="6">
                  <c:v>119</c:v>
                </c:pt>
                <c:pt idx="7">
                  <c:v>121</c:v>
                </c:pt>
                <c:pt idx="8">
                  <c:v>88</c:v>
                </c:pt>
                <c:pt idx="9">
                  <c:v>81</c:v>
                </c:pt>
                <c:pt idx="10">
                  <c:v>87</c:v>
                </c:pt>
                <c:pt idx="11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62E-4775-9030-5F21F0AAE445}"/>
            </c:ext>
          </c:extLst>
        </c:ser>
        <c:ser>
          <c:idx val="1"/>
          <c:order val="1"/>
          <c:tx>
            <c:strRef>
              <c:f>Arkusz1!$G$31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2F5597"/>
            </a:solidFill>
            <a:ln>
              <a:solidFill>
                <a:schemeClr val="bg1"/>
              </a:solidFill>
            </a:ln>
            <a:effectLst/>
            <a:sp3d>
              <a:contourClr>
                <a:schemeClr val="bg1"/>
              </a:contourClr>
            </a:sp3d>
          </c:spPr>
          <c:dLbls>
            <c:dLbl>
              <c:idx val="0"/>
              <c:layout>
                <c:manualLayout>
                  <c:x val="6.2232601945087351E-3"/>
                  <c:y val="3.2520333530589216E-3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62E-4775-9030-5F21F0AAE44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6674451458815214E-3"/>
                  <c:y val="3.2520333530588618E-3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62E-4775-9030-5F21F0AAE445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6674451458815491E-3"/>
                  <c:y val="-5.9619922738311918E-17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62E-4775-9030-5F21F0AAE445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6674451458815491E-3"/>
                  <c:y val="-5.9619922738311918E-17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62E-4775-9030-5F21F0AAE445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6.7750677506774092E-3"/>
                  <c:y val="-7.8096364419803235E-17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662E-4775-9030-5F21F0AAE445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4.0650406504065054E-3"/>
                  <c:y val="0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662E-4775-9030-5F21F0AAE445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2.7100271002710036E-3"/>
                  <c:y val="-6.3897763578274376E-3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662E-4775-9030-5F21F0AAE445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"/>
                  <c:y val="4.2598509052183186E-3"/>
                </c:manualLayout>
              </c:layout>
              <c:spPr>
                <a:noFill/>
                <a:ln>
                  <a:solidFill>
                    <a:schemeClr val="bg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662E-4775-9030-5F21F0AAE445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1.244652038901747E-2"/>
                  <c:y val="3.2520333530589216E-3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62E-4775-9030-5F21F0AAE445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8.3814523184602974E-3"/>
                  <c:y val="1.1221520632604634E-3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662E-4775-9030-5F21F0AAE445}"/>
                </c:ex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8.3814523184601985E-3"/>
                  <c:y val="-4.2598509052183186E-3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662E-4775-9030-5F21F0AAE44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Arkusz1!$E$32:$E$43</c:f>
              <c:strCache>
                <c:ptCount val="12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 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  <c:pt idx="10">
                  <c:v>listopad </c:v>
                </c:pt>
                <c:pt idx="11">
                  <c:v>grudzień </c:v>
                </c:pt>
              </c:strCache>
            </c:strRef>
          </c:cat>
          <c:val>
            <c:numRef>
              <c:f>Arkusz1!$G$32:$G$43</c:f>
              <c:numCache>
                <c:formatCode>General</c:formatCode>
                <c:ptCount val="12"/>
                <c:pt idx="0">
                  <c:v>92</c:v>
                </c:pt>
                <c:pt idx="1">
                  <c:v>85</c:v>
                </c:pt>
                <c:pt idx="2">
                  <c:v>83</c:v>
                </c:pt>
                <c:pt idx="3">
                  <c:v>83</c:v>
                </c:pt>
                <c:pt idx="4">
                  <c:v>81</c:v>
                </c:pt>
                <c:pt idx="5">
                  <c:v>94</c:v>
                </c:pt>
                <c:pt idx="6">
                  <c:v>84</c:v>
                </c:pt>
                <c:pt idx="7">
                  <c:v>89</c:v>
                </c:pt>
                <c:pt idx="8">
                  <c:v>80</c:v>
                </c:pt>
                <c:pt idx="9">
                  <c:v>74</c:v>
                </c:pt>
                <c:pt idx="10">
                  <c:v>72</c:v>
                </c:pt>
                <c:pt idx="11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62E-4775-9030-5F21F0AAE445}"/>
            </c:ext>
          </c:extLst>
        </c:ser>
        <c:ser>
          <c:idx val="2"/>
          <c:order val="2"/>
          <c:tx>
            <c:strRef>
              <c:f>Arkusz1!$H$31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/>
            <a:sp3d>
              <a:contourClr>
                <a:schemeClr val="bg1"/>
              </a:contourClr>
            </a:sp3d>
          </c:spPr>
          <c:dLbls>
            <c:dLbl>
              <c:idx val="0"/>
              <c:layout>
                <c:manualLayout>
                  <c:x val="0"/>
                  <c:y val="4.5528466942824905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662E-4775-9030-5F21F0AAE44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5.8536600355060524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662E-4775-9030-5F21F0AAE445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7045892783975391E-17"/>
                  <c:y val="4.8780500295883766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662E-4775-9030-5F21F0AAE445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6.1788633708119579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662E-4775-9030-5F21F0AAE445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9.534174081898796E-4"/>
                  <c:y val="5.9544497832339678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662E-4775-9030-5F21F0AAE445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5558150486271261E-3"/>
                  <c:y val="5.8536600355060524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662E-4775-9030-5F21F0AAE445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4.0159614194557204E-4"/>
                  <c:y val="8.826209822813684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662E-4775-9030-5F21F0AAE445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"/>
                  <c:y val="9.4308967238708713E-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662E-4775-9030-5F21F0AAE445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1.5558150486270693E-3"/>
                  <c:y val="0.10406506729788542"/>
                </c:manualLayout>
              </c:layout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662E-4775-9030-5F21F0AAE44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Arkusz1!$E$32:$E$43</c:f>
              <c:strCache>
                <c:ptCount val="12"/>
                <c:pt idx="0">
                  <c:v>styczeń</c:v>
                </c:pt>
                <c:pt idx="1">
                  <c:v>luty</c:v>
                </c:pt>
                <c:pt idx="2">
                  <c:v>marzec</c:v>
                </c:pt>
                <c:pt idx="3">
                  <c:v>kwiecień</c:v>
                </c:pt>
                <c:pt idx="4">
                  <c:v>maj</c:v>
                </c:pt>
                <c:pt idx="5">
                  <c:v>czerwiec</c:v>
                </c:pt>
                <c:pt idx="6">
                  <c:v>lipiec </c:v>
                </c:pt>
                <c:pt idx="7">
                  <c:v>sierpień</c:v>
                </c:pt>
                <c:pt idx="8">
                  <c:v>wrzesień</c:v>
                </c:pt>
                <c:pt idx="9">
                  <c:v>październik</c:v>
                </c:pt>
                <c:pt idx="10">
                  <c:v>listopad </c:v>
                </c:pt>
                <c:pt idx="11">
                  <c:v>grudzień </c:v>
                </c:pt>
              </c:strCache>
            </c:strRef>
          </c:cat>
          <c:val>
            <c:numRef>
              <c:f>Arkusz1!$H$32:$H$43</c:f>
              <c:numCache>
                <c:formatCode>General</c:formatCode>
                <c:ptCount val="12"/>
                <c:pt idx="0">
                  <c:v>67</c:v>
                </c:pt>
                <c:pt idx="1">
                  <c:v>72</c:v>
                </c:pt>
                <c:pt idx="2">
                  <c:v>66</c:v>
                </c:pt>
                <c:pt idx="3">
                  <c:v>75</c:v>
                </c:pt>
                <c:pt idx="4">
                  <c:v>82</c:v>
                </c:pt>
                <c:pt idx="5">
                  <c:v>90</c:v>
                </c:pt>
                <c:pt idx="6">
                  <c:v>93</c:v>
                </c:pt>
                <c:pt idx="7">
                  <c:v>94</c:v>
                </c:pt>
                <c:pt idx="8">
                  <c:v>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662E-4775-9030-5F21F0AAE445}"/>
            </c:ext>
          </c:extLst>
        </c:ser>
        <c:dLbls/>
        <c:gapWidth val="79"/>
        <c:shape val="box"/>
        <c:axId val="103617664"/>
        <c:axId val="103619200"/>
        <c:axId val="0"/>
      </c:bar3DChart>
      <c:catAx>
        <c:axId val="10361766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3619200"/>
        <c:crosses val="autoZero"/>
        <c:auto val="1"/>
        <c:lblAlgn val="ctr"/>
        <c:lblOffset val="100"/>
      </c:catAx>
      <c:valAx>
        <c:axId val="10361920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361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1"/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11-07T17:40:28.328" idx="1">
    <p:pos x="10" y="10"/>
    <p:text/>
    <p:extLst>
      <p:ext uri="{C676402C-5697-4E1C-873F-D02D1690AC5C}">
        <p15:threadingInfo xmlns:p15="http://schemas.microsoft.com/office/powerpoint/2012/main" xmlns="" timeZoneBias="-60"/>
      </p:ext>
    </p:extLst>
  </p:cm>
</p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0.17817</cdr:x>
      <cdr:y>0.83522</cdr:y>
    </cdr:from>
    <cdr:to>
      <cdr:x>0.23469</cdr:x>
      <cdr:y>0.89801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1730538" y="3743999"/>
          <a:ext cx="549057" cy="2814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 dirty="0">
              <a:solidFill>
                <a:schemeClr val="bg1"/>
              </a:solidFill>
            </a:rPr>
            <a:t>2015</a:t>
          </a:r>
        </a:p>
      </cdr:txBody>
    </cdr:sp>
  </cdr:relSizeAnchor>
  <cdr:relSizeAnchor xmlns:cdr="http://schemas.openxmlformats.org/drawingml/2006/chartDrawing">
    <cdr:from>
      <cdr:x>0.38806</cdr:x>
      <cdr:y>0.8451</cdr:y>
    </cdr:from>
    <cdr:to>
      <cdr:x>0.46411</cdr:x>
      <cdr:y>0.93565</cdr:y>
    </cdr:to>
    <cdr:sp macro="" textlink="">
      <cdr:nvSpPr>
        <cdr:cNvPr id="3" name="pole tekstowe 1"/>
        <cdr:cNvSpPr txBox="1"/>
      </cdr:nvSpPr>
      <cdr:spPr>
        <a:xfrm xmlns:a="http://schemas.openxmlformats.org/drawingml/2006/main">
          <a:off x="3769238" y="3788305"/>
          <a:ext cx="738677" cy="4059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 dirty="0">
              <a:solidFill>
                <a:schemeClr val="bg1"/>
              </a:solidFill>
            </a:rPr>
            <a:t>2015</a:t>
          </a:r>
        </a:p>
      </cdr:txBody>
    </cdr:sp>
  </cdr:relSizeAnchor>
  <cdr:relSizeAnchor xmlns:cdr="http://schemas.openxmlformats.org/drawingml/2006/chartDrawing">
    <cdr:from>
      <cdr:x>0.22303</cdr:x>
      <cdr:y>0.83008</cdr:y>
    </cdr:from>
    <cdr:to>
      <cdr:x>0.29908</cdr:x>
      <cdr:y>0.92065</cdr:y>
    </cdr:to>
    <cdr:sp macro="" textlink="">
      <cdr:nvSpPr>
        <cdr:cNvPr id="4" name="pole tekstowe 1"/>
        <cdr:cNvSpPr txBox="1"/>
      </cdr:nvSpPr>
      <cdr:spPr>
        <a:xfrm xmlns:a="http://schemas.openxmlformats.org/drawingml/2006/main">
          <a:off x="2166256" y="3720987"/>
          <a:ext cx="738676" cy="4059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 dirty="0">
              <a:solidFill>
                <a:schemeClr val="bg1"/>
              </a:solidFill>
            </a:rPr>
            <a:t>2016</a:t>
          </a:r>
        </a:p>
      </cdr:txBody>
    </cdr:sp>
  </cdr:relSizeAnchor>
  <cdr:relSizeAnchor xmlns:cdr="http://schemas.openxmlformats.org/drawingml/2006/chartDrawing">
    <cdr:from>
      <cdr:x>0.43445</cdr:x>
      <cdr:y>0.84239</cdr:y>
    </cdr:from>
    <cdr:to>
      <cdr:x>0.5105</cdr:x>
      <cdr:y>0.93296</cdr:y>
    </cdr:to>
    <cdr:sp macro="" textlink="">
      <cdr:nvSpPr>
        <cdr:cNvPr id="5" name="pole tekstowe 1"/>
        <cdr:cNvSpPr txBox="1"/>
      </cdr:nvSpPr>
      <cdr:spPr>
        <a:xfrm xmlns:a="http://schemas.openxmlformats.org/drawingml/2006/main">
          <a:off x="4219818" y="3776159"/>
          <a:ext cx="738676" cy="405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 dirty="0">
              <a:solidFill>
                <a:schemeClr val="bg1"/>
              </a:solidFill>
            </a:rPr>
            <a:t>2016</a:t>
          </a:r>
        </a:p>
      </cdr:txBody>
    </cdr:sp>
  </cdr:relSizeAnchor>
  <cdr:relSizeAnchor xmlns:cdr="http://schemas.openxmlformats.org/drawingml/2006/chartDrawing">
    <cdr:from>
      <cdr:x>0.13</cdr:x>
      <cdr:y>0.83118</cdr:y>
    </cdr:from>
    <cdr:to>
      <cdr:x>0.17951</cdr:x>
      <cdr:y>0.88394</cdr:y>
    </cdr:to>
    <cdr:sp macro="" textlink="">
      <cdr:nvSpPr>
        <cdr:cNvPr id="6" name="pole tekstowe 1"/>
        <cdr:cNvSpPr txBox="1"/>
      </cdr:nvSpPr>
      <cdr:spPr>
        <a:xfrm xmlns:a="http://schemas.openxmlformats.org/drawingml/2006/main">
          <a:off x="1262720" y="3725918"/>
          <a:ext cx="480848" cy="2364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 dirty="0">
              <a:solidFill>
                <a:schemeClr val="bg1"/>
              </a:solidFill>
            </a:rPr>
            <a:t>2014</a:t>
          </a:r>
        </a:p>
      </cdr:txBody>
    </cdr:sp>
  </cdr:relSizeAnchor>
  <cdr:relSizeAnchor xmlns:cdr="http://schemas.openxmlformats.org/drawingml/2006/chartDrawing">
    <cdr:from>
      <cdr:x>0.3405</cdr:x>
      <cdr:y>0.84388</cdr:y>
    </cdr:from>
    <cdr:to>
      <cdr:x>0.41655</cdr:x>
      <cdr:y>0.93445</cdr:y>
    </cdr:to>
    <cdr:sp macro="" textlink="">
      <cdr:nvSpPr>
        <cdr:cNvPr id="7" name="pole tekstowe 1"/>
        <cdr:cNvSpPr txBox="1"/>
      </cdr:nvSpPr>
      <cdr:spPr>
        <a:xfrm xmlns:a="http://schemas.openxmlformats.org/drawingml/2006/main">
          <a:off x="3307256" y="3782828"/>
          <a:ext cx="738677" cy="405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 dirty="0">
              <a:solidFill>
                <a:schemeClr val="bg1"/>
              </a:solidFill>
            </a:rPr>
            <a:t>2014</a:t>
          </a:r>
        </a:p>
      </cdr:txBody>
    </cdr:sp>
  </cdr:relSizeAnchor>
  <cdr:relSizeAnchor xmlns:cdr="http://schemas.openxmlformats.org/drawingml/2006/chartDrawing">
    <cdr:from>
      <cdr:x>0.5948</cdr:x>
      <cdr:y>0.83589</cdr:y>
    </cdr:from>
    <cdr:to>
      <cdr:x>0.67086</cdr:x>
      <cdr:y>0.92646</cdr:y>
    </cdr:to>
    <cdr:sp macro="" textlink="">
      <cdr:nvSpPr>
        <cdr:cNvPr id="8" name="pole tekstowe 1"/>
        <cdr:cNvSpPr txBox="1"/>
      </cdr:nvSpPr>
      <cdr:spPr>
        <a:xfrm xmlns:a="http://schemas.openxmlformats.org/drawingml/2006/main">
          <a:off x="5777310" y="3747033"/>
          <a:ext cx="738774" cy="405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 dirty="0">
              <a:solidFill>
                <a:srgbClr val="002060"/>
              </a:solidFill>
            </a:rPr>
            <a:t>2015</a:t>
          </a:r>
        </a:p>
      </cdr:txBody>
    </cdr:sp>
  </cdr:relSizeAnchor>
  <cdr:relSizeAnchor xmlns:cdr="http://schemas.openxmlformats.org/drawingml/2006/chartDrawing">
    <cdr:from>
      <cdr:x>0.6448</cdr:x>
      <cdr:y>0.83495</cdr:y>
    </cdr:from>
    <cdr:to>
      <cdr:x>0.72086</cdr:x>
      <cdr:y>0.92551</cdr:y>
    </cdr:to>
    <cdr:sp macro="" textlink="">
      <cdr:nvSpPr>
        <cdr:cNvPr id="9" name="pole tekstowe 1"/>
        <cdr:cNvSpPr txBox="1"/>
      </cdr:nvSpPr>
      <cdr:spPr>
        <a:xfrm xmlns:a="http://schemas.openxmlformats.org/drawingml/2006/main">
          <a:off x="6262943" y="3742815"/>
          <a:ext cx="738774" cy="405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 dirty="0">
              <a:solidFill>
                <a:srgbClr val="002060"/>
              </a:solidFill>
            </a:rPr>
            <a:t>2016</a:t>
          </a:r>
        </a:p>
      </cdr:txBody>
    </cdr:sp>
  </cdr:relSizeAnchor>
  <cdr:relSizeAnchor xmlns:cdr="http://schemas.openxmlformats.org/drawingml/2006/chartDrawing">
    <cdr:from>
      <cdr:x>0.55048</cdr:x>
      <cdr:y>0.83685</cdr:y>
    </cdr:from>
    <cdr:to>
      <cdr:x>0.62654</cdr:x>
      <cdr:y>0.92742</cdr:y>
    </cdr:to>
    <cdr:sp macro="" textlink="">
      <cdr:nvSpPr>
        <cdr:cNvPr id="10" name="pole tekstowe 1"/>
        <cdr:cNvSpPr txBox="1"/>
      </cdr:nvSpPr>
      <cdr:spPr>
        <a:xfrm xmlns:a="http://schemas.openxmlformats.org/drawingml/2006/main">
          <a:off x="5346860" y="3751297"/>
          <a:ext cx="738774" cy="405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 dirty="0">
              <a:solidFill>
                <a:srgbClr val="002060"/>
              </a:solidFill>
            </a:rPr>
            <a:t>2014</a:t>
          </a:r>
        </a:p>
      </cdr:txBody>
    </cdr:sp>
  </cdr:relSizeAnchor>
  <cdr:relSizeAnchor xmlns:cdr="http://schemas.openxmlformats.org/drawingml/2006/chartDrawing">
    <cdr:from>
      <cdr:x>0.76141</cdr:x>
      <cdr:y>0.83617</cdr:y>
    </cdr:from>
    <cdr:to>
      <cdr:x>0.83747</cdr:x>
      <cdr:y>0.92674</cdr:y>
    </cdr:to>
    <cdr:sp macro="" textlink="">
      <cdr:nvSpPr>
        <cdr:cNvPr id="11" name="pole tekstowe 1"/>
        <cdr:cNvSpPr txBox="1"/>
      </cdr:nvSpPr>
      <cdr:spPr>
        <a:xfrm xmlns:a="http://schemas.openxmlformats.org/drawingml/2006/main">
          <a:off x="7395576" y="3748263"/>
          <a:ext cx="738773" cy="4059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 dirty="0">
              <a:solidFill>
                <a:srgbClr val="002060"/>
              </a:solidFill>
            </a:rPr>
            <a:t>2014</a:t>
          </a:r>
        </a:p>
      </cdr:txBody>
    </cdr:sp>
  </cdr:relSizeAnchor>
  <cdr:relSizeAnchor xmlns:cdr="http://schemas.openxmlformats.org/drawingml/2006/chartDrawing">
    <cdr:from>
      <cdr:x>0.8055</cdr:x>
      <cdr:y>0.83496</cdr:y>
    </cdr:from>
    <cdr:to>
      <cdr:x>0.88156</cdr:x>
      <cdr:y>0.92553</cdr:y>
    </cdr:to>
    <cdr:sp macro="" textlink="">
      <cdr:nvSpPr>
        <cdr:cNvPr id="12" name="pole tekstowe 1"/>
        <cdr:cNvSpPr txBox="1"/>
      </cdr:nvSpPr>
      <cdr:spPr>
        <a:xfrm xmlns:a="http://schemas.openxmlformats.org/drawingml/2006/main">
          <a:off x="7823894" y="3742822"/>
          <a:ext cx="738773" cy="405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 dirty="0">
              <a:solidFill>
                <a:srgbClr val="002060"/>
              </a:solidFill>
            </a:rPr>
            <a:t>2015</a:t>
          </a:r>
        </a:p>
      </cdr:txBody>
    </cdr:sp>
  </cdr:relSizeAnchor>
  <cdr:relSizeAnchor xmlns:cdr="http://schemas.openxmlformats.org/drawingml/2006/chartDrawing">
    <cdr:from>
      <cdr:x>0.85369</cdr:x>
      <cdr:y>0.83468</cdr:y>
    </cdr:from>
    <cdr:to>
      <cdr:x>0.92975</cdr:x>
      <cdr:y>0.92525</cdr:y>
    </cdr:to>
    <cdr:sp macro="" textlink="">
      <cdr:nvSpPr>
        <cdr:cNvPr id="13" name="pole tekstowe 1"/>
        <cdr:cNvSpPr txBox="1"/>
      </cdr:nvSpPr>
      <cdr:spPr>
        <a:xfrm xmlns:a="http://schemas.openxmlformats.org/drawingml/2006/main">
          <a:off x="8291950" y="3741594"/>
          <a:ext cx="738774" cy="4059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 dirty="0">
              <a:solidFill>
                <a:srgbClr val="002060"/>
              </a:solidFill>
            </a:rPr>
            <a:t>2016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0.25426</cdr:x>
      <cdr:y>0.01489</cdr:y>
    </cdr:from>
    <cdr:to>
      <cdr:x>0.72191</cdr:x>
      <cdr:y>0.07872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2133601" y="66676"/>
          <a:ext cx="3924300" cy="285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BD3A50-D394-46A3-82CF-03B750377BE4}" type="datetimeFigureOut">
              <a:rPr lang="pl-PL" smtClean="0"/>
              <a:pPr/>
              <a:t>2017-11-09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8EE12-1A10-4865-AD91-2D9EF5AF5A5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495758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5E183-6F00-4FCF-9F29-98403D8D09D7}" type="datetimeFigureOut">
              <a:rPr lang="pl-PL" smtClean="0"/>
              <a:pPr/>
              <a:t>2017-11-09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CE9EE-40DF-49F2-B1B8-2093543DD34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267500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CE9EE-40DF-49F2-B1B8-2093543DD342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041592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842054"/>
            <a:ext cx="9144000" cy="1282664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rgbClr val="FF0000"/>
                </a:solidFill>
              </a:defRPr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4300151"/>
            <a:ext cx="9144000" cy="985371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smtClean="0"/>
              <a:t>Kliknij, aby edytować styl wzorca podtytułu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24113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606378"/>
            <a:ext cx="10515600" cy="4570585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9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3274574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9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78838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680519"/>
            <a:ext cx="5181600" cy="4496444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680519"/>
            <a:ext cx="5181600" cy="4496444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3635232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635772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12" name="Symbol zastępczy stopki 4"/>
          <p:cNvSpPr>
            <a:spLocks noGrp="1"/>
          </p:cNvSpPr>
          <p:nvPr>
            <p:ph type="ftr" sz="quarter" idx="14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921646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3692184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460958"/>
            <a:ext cx="2743200" cy="260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r>
              <a:rPr lang="pl-PL" smtClean="0"/>
              <a:t>WWW.KATOWICE.GOV.PL</a:t>
            </a:r>
            <a:endParaRPr lang="pl-PL" dirty="0"/>
          </a:p>
        </p:txBody>
      </p:sp>
      <p:sp>
        <p:nvSpPr>
          <p:cNvPr id="7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203815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296562"/>
            <a:ext cx="8180644" cy="7043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1680519"/>
            <a:ext cx="6172200" cy="434957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680519"/>
            <a:ext cx="3932237" cy="434957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88919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259492"/>
            <a:ext cx="8168288" cy="74140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1765862"/>
            <a:ext cx="6172200" cy="423952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773800"/>
            <a:ext cx="3932237" cy="423158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095931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199" y="148281"/>
            <a:ext cx="8173453" cy="8389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556951"/>
            <a:ext cx="10515600" cy="4620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5736920" y="6484864"/>
            <a:ext cx="726510" cy="2042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9883612" y="6436127"/>
            <a:ext cx="573074" cy="231668"/>
          </a:xfrm>
          <a:prstGeom prst="rect">
            <a:avLst/>
          </a:prstGeom>
        </p:spPr>
      </p:pic>
      <p:sp>
        <p:nvSpPr>
          <p:cNvPr id="9" name="bk object 16"/>
          <p:cNvSpPr/>
          <p:nvPr userDrawn="1"/>
        </p:nvSpPr>
        <p:spPr>
          <a:xfrm>
            <a:off x="9624482" y="0"/>
            <a:ext cx="2551476" cy="91015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bk object 17"/>
          <p:cNvSpPr/>
          <p:nvPr userDrawn="1"/>
        </p:nvSpPr>
        <p:spPr>
          <a:xfrm>
            <a:off x="10919461" y="0"/>
            <a:ext cx="1272539" cy="134758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raz 11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9287014" y="339511"/>
            <a:ext cx="1335628" cy="647670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10456686" y="6414789"/>
            <a:ext cx="871804" cy="274344"/>
          </a:xfrm>
          <a:prstGeom prst="rect">
            <a:avLst/>
          </a:prstGeom>
        </p:spPr>
      </p:pic>
      <p:sp>
        <p:nvSpPr>
          <p:cNvPr id="14" name="Prostokąt 13"/>
          <p:cNvSpPr/>
          <p:nvPr userDrawn="1"/>
        </p:nvSpPr>
        <p:spPr>
          <a:xfrm flipV="1">
            <a:off x="838199" y="987181"/>
            <a:ext cx="8173453" cy="57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/>
          <p:cNvSpPr/>
          <p:nvPr userDrawn="1"/>
        </p:nvSpPr>
        <p:spPr>
          <a:xfrm flipV="1">
            <a:off x="8965963" y="1041344"/>
            <a:ext cx="1926625" cy="39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ole tekstowe 3"/>
          <p:cNvSpPr txBox="1"/>
          <p:nvPr userDrawn="1"/>
        </p:nvSpPr>
        <p:spPr>
          <a:xfrm>
            <a:off x="838199" y="6452351"/>
            <a:ext cx="16145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b="1" dirty="0" smtClean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WWW.KATOWICE</a:t>
            </a:r>
            <a:r>
              <a:rPr lang="pl-PL" sz="800" b="1" baseline="0" dirty="0" smtClean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.</a:t>
            </a:r>
            <a:r>
              <a:rPr lang="pl-PL" sz="800" b="1" dirty="0" smtClean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UW.GOV.PL</a:t>
            </a:r>
          </a:p>
        </p:txBody>
      </p:sp>
      <p:sp>
        <p:nvSpPr>
          <p:cNvPr id="6" name="pole tekstowe 5"/>
          <p:cNvSpPr txBox="1"/>
          <p:nvPr userDrawn="1"/>
        </p:nvSpPr>
        <p:spPr>
          <a:xfrm>
            <a:off x="9883612" y="6652971"/>
            <a:ext cx="229234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6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wzór: Bartłomiej</a:t>
            </a:r>
            <a:r>
              <a:rPr lang="pl-PL" sz="600" b="1" baseline="0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 Szwedowski 2017</a:t>
            </a:r>
            <a:endParaRPr lang="pl-PL" sz="600" b="1" dirty="0" smtClean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8328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kern="1200" cap="small" baseline="0">
          <a:solidFill>
            <a:schemeClr val="accent5">
              <a:lumMod val="50000"/>
            </a:schemeClr>
          </a:solidFill>
          <a:latin typeface="Segoe UI Semibold" panose="020B07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Semibold" panose="020B07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 Semibold" panose="020B07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 Semibold" panose="020B07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emibold" panose="020B07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emibold" panose="020B07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>
                <a:latin typeface="Arial Narrow" panose="020B0606020202030204" pitchFamily="34" charset="0"/>
              </a:rPr>
              <a:t>Numer alarmowy </a:t>
            </a:r>
            <a:r>
              <a:rPr lang="pl-PL" sz="2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112</a:t>
            </a:r>
            <a:endParaRPr lang="pl-PL" sz="2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2800" b="1" dirty="0" smtClean="0">
              <a:solidFill>
                <a:schemeClr val="tx1"/>
              </a:solidFill>
            </a:endParaRPr>
          </a:p>
          <a:p>
            <a:endParaRPr lang="pl-PL" b="1" dirty="0"/>
          </a:p>
          <a:p>
            <a:pPr marL="0" indent="0">
              <a:buNone/>
            </a:pPr>
            <a:endParaRPr lang="pl-PL" sz="2800" b="1" dirty="0" smtClean="0">
              <a:solidFill>
                <a:schemeClr val="tx1"/>
              </a:solidFill>
            </a:endParaRPr>
          </a:p>
          <a:p>
            <a:endParaRPr lang="pl-PL" b="1" dirty="0"/>
          </a:p>
          <a:p>
            <a:endParaRPr lang="pl-PL" sz="2800" b="1" dirty="0" smtClean="0">
              <a:solidFill>
                <a:schemeClr val="tx1"/>
              </a:solidFill>
            </a:endParaRPr>
          </a:p>
          <a:p>
            <a:endParaRPr lang="pl-PL" b="1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02061" y="1672378"/>
            <a:ext cx="4979598" cy="44385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Prostokąt 4"/>
          <p:cNvSpPr/>
          <p:nvPr/>
        </p:nvSpPr>
        <p:spPr>
          <a:xfrm>
            <a:off x="838199" y="1651665"/>
            <a:ext cx="4441167" cy="44385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    UJEDNOLICENIE </a:t>
            </a:r>
            <a:r>
              <a:rPr lang="pl-PL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SPOSOBU DOKONYWANIA </a:t>
            </a:r>
            <a:r>
              <a:rPr lang="pl-PL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   	ZGŁOSZEŃ </a:t>
            </a:r>
            <a:r>
              <a:rPr lang="pl-PL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ALARMOWYCH</a:t>
            </a:r>
          </a:p>
          <a:p>
            <a:pPr marL="342900" indent="-342900">
              <a:buFontTx/>
              <a:buChar char="-"/>
            </a:pPr>
            <a:endParaRPr lang="pl-PL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endParaRPr lang="pl-PL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pl-P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pilotażowe </a:t>
            </a: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przejęcie obsługi numeru alarmowego 997 </a:t>
            </a:r>
            <a:b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</a:br>
            <a:r>
              <a:rPr lang="pl-PL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przez Centrum Powiadamiania Ratunkowego w Katowicach</a:t>
            </a:r>
          </a:p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24105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Arial Narrow" panose="020B0606020202030204" pitchFamily="34" charset="0"/>
              </a:rPr>
              <a:t>Dlaczego zmiany są wprowadzane?</a:t>
            </a:r>
            <a:endParaRPr lang="pl-PL" dirty="0">
              <a:latin typeface="Arial Narrow" panose="020B060602020203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09291" y="2009955"/>
            <a:ext cx="3805685" cy="4045787"/>
          </a:xfr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pl-PL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pierwszy etap ujednolicenia sposobu dokonywania zgłoszeń na podstawowe numery alarmowe </a:t>
            </a:r>
            <a:endParaRPr lang="pl-PL" sz="1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endParaRPr lang="pl-PL" sz="18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standaryzacja czasu połączenia z numerami alarmowymi, w szczególności w sytuacjach wzmożonej liczby połączeń przy zdarzeniach masowych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pl-PL" sz="18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odciążenie </a:t>
            </a:r>
            <a: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dyspozytorów służb ratowniczych – dyspozytor może </a:t>
            </a:r>
            <a:r>
              <a:rPr lang="pl-PL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skupić się </a:t>
            </a:r>
            <a:r>
              <a:rPr lang="pl-PL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na rozdysponowaniu </a:t>
            </a:r>
            <a: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sił i </a:t>
            </a:r>
            <a:r>
              <a:rPr lang="pl-PL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środków</a:t>
            </a:r>
            <a:endParaRPr lang="pl-PL" sz="18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pl-PL" dirty="0" smtClean="0">
              <a:latin typeface="+mj-lt"/>
            </a:endParaRPr>
          </a:p>
          <a:p>
            <a:pPr marL="0" indent="0">
              <a:buNone/>
            </a:pPr>
            <a:endParaRPr lang="pl-PL" dirty="0">
              <a:latin typeface="+mj-lt"/>
            </a:endParaRPr>
          </a:p>
          <a:p>
            <a:pPr marL="0" indent="0">
              <a:buNone/>
            </a:pPr>
            <a:endParaRPr lang="pl-PL" dirty="0">
              <a:latin typeface="+mj-lt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8176209" y="1086021"/>
            <a:ext cx="371127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000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WYDZIAŁ BEZPIECZEŃSTWA I ZARZĄDZANIA KRYZYSOWEGO</a:t>
            </a:r>
          </a:p>
          <a:p>
            <a:pPr algn="ctr"/>
            <a:r>
              <a:rPr lang="pl-PL" sz="1100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CENTRUM POWIADAMIANIA RATUNKOWEGO W KATOWICACH</a:t>
            </a:r>
            <a:endParaRPr lang="pl-PL" sz="1100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5727" y="2009955"/>
            <a:ext cx="5692182" cy="40457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38772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Arial Narrow" panose="020B0606020202030204" pitchFamily="34" charset="0"/>
              </a:rPr>
              <a:t>Co się zmieni?</a:t>
            </a:r>
            <a:endParaRPr lang="pl-PL" dirty="0">
              <a:latin typeface="Arial Narrow" panose="020B060602020203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199" y="1759790"/>
            <a:ext cx="4794850" cy="4390844"/>
          </a:xfr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pl-PL" sz="1600" dirty="0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Po wybraniu numeru alarmowego </a:t>
            </a:r>
            <a:r>
              <a:rPr lang="pl-PL" sz="1600" b="1" dirty="0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997</a:t>
            </a:r>
            <a:r>
              <a:rPr lang="pl-PL" sz="1600" dirty="0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 Obywatel połączy się z Operatorem Numerów Alarmowych, a nie jak dotychczas z </a:t>
            </a:r>
            <a:r>
              <a:rPr lang="pl-PL" sz="1600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D</a:t>
            </a:r>
            <a:r>
              <a:rPr lang="pl-PL" sz="1600" dirty="0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yżurnym Policji</a:t>
            </a:r>
          </a:p>
          <a:p>
            <a:pPr marL="0" indent="0" algn="just">
              <a:buNone/>
            </a:pPr>
            <a:endParaRPr lang="pl-PL" sz="1600" dirty="0" smtClean="0">
              <a:solidFill>
                <a:schemeClr val="bg2">
                  <a:lumMod val="25000"/>
                </a:schemeClr>
              </a:solidFill>
              <a:latin typeface="Arial Narrow" panose="020B060602020203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sz="1600" i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Komunikat: „Numer alarmowy 112, proszę czekać na zgłoszenie się operatora….”</a:t>
            </a:r>
          </a:p>
          <a:p>
            <a:pPr marL="0" indent="0" algn="just">
              <a:buNone/>
            </a:pPr>
            <a:endParaRPr lang="pl-PL" sz="1600" i="1" dirty="0" smtClean="0">
              <a:solidFill>
                <a:schemeClr val="bg2">
                  <a:lumMod val="25000"/>
                </a:schemeClr>
              </a:solidFill>
              <a:latin typeface="Arial Narrow" panose="020B060602020203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sz="1600" dirty="0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Operator Numerów Alarmowych zbierze wszystkie informacje dotyczące zgłoszenia alarmowego i przekaże je w postaci elektronicznej formatki do Dyżurnego Policji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pl-PL" sz="1600" dirty="0" smtClean="0">
              <a:solidFill>
                <a:schemeClr val="bg2">
                  <a:lumMod val="25000"/>
                </a:schemeClr>
              </a:solidFill>
              <a:latin typeface="Arial Narrow" panose="020B060602020203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sz="1600" dirty="0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Dyżurny na podstawie otrzymanych informacji podejmie decyzję w zakresie zadysponowania patrolu</a:t>
            </a:r>
          </a:p>
          <a:p>
            <a:pPr marL="0" indent="0" algn="ctr">
              <a:buNone/>
            </a:pPr>
            <a:r>
              <a:rPr lang="pl-PL" sz="16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Numer </a:t>
            </a:r>
            <a:r>
              <a:rPr lang="pl-PL" sz="1600" b="1" dirty="0">
                <a:solidFill>
                  <a:srgbClr val="FF0000"/>
                </a:solidFill>
                <a:latin typeface="Arial Narrow" panose="020B0606020202030204" pitchFamily="34" charset="0"/>
              </a:rPr>
              <a:t>alarmowy 997 w dalszym ciągu będzie funkcjonował</a:t>
            </a:r>
          </a:p>
          <a:p>
            <a:pPr marL="0" indent="0" algn="ctr">
              <a:buNone/>
            </a:pPr>
            <a:endParaRPr lang="pl-PL" sz="1600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pl-PL" sz="18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8176209" y="1086021"/>
            <a:ext cx="371127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000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WYDZIAŁ BEZPIECZEŃSTWA I ZARZĄDZANIA KRYZYSOWEGO</a:t>
            </a:r>
          </a:p>
          <a:p>
            <a:pPr algn="ctr"/>
            <a:r>
              <a:rPr lang="pl-PL" sz="1100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CENTRUM POWIADAMIANIA RATUNKOWEGO W KATOWICACH</a:t>
            </a:r>
            <a:endParaRPr lang="pl-PL" sz="1100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Strzałka w prawo 4"/>
          <p:cNvSpPr/>
          <p:nvPr/>
        </p:nvSpPr>
        <p:spPr>
          <a:xfrm>
            <a:off x="7862707" y="3541600"/>
            <a:ext cx="1328468" cy="49170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49967" y="2611315"/>
            <a:ext cx="2742033" cy="2843982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>
            <a:off x="5753819" y="2958860"/>
            <a:ext cx="25361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600" b="1" dirty="0" smtClean="0">
                <a:solidFill>
                  <a:schemeClr val="accent1">
                    <a:lumMod val="75000"/>
                  </a:schemeClr>
                </a:solidFill>
              </a:rPr>
              <a:t>997</a:t>
            </a:r>
          </a:p>
        </p:txBody>
      </p:sp>
    </p:spTree>
    <p:extLst>
      <p:ext uri="{BB962C8B-B14F-4D97-AF65-F5344CB8AC3E}">
        <p14:creationId xmlns:p14="http://schemas.microsoft.com/office/powerpoint/2010/main" xmlns="" val="83777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Arial Narrow" panose="020B0606020202030204" pitchFamily="34" charset="0"/>
              </a:rPr>
              <a:t>STATYSTYKI – CPR w KATOWICACH</a:t>
            </a:r>
            <a:endParaRPr lang="pl-PL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53084860"/>
              </p:ext>
            </p:extLst>
          </p:nvPr>
        </p:nvGraphicFramePr>
        <p:xfrm>
          <a:off x="838200" y="1606550"/>
          <a:ext cx="10515600" cy="4570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8176209" y="1086021"/>
            <a:ext cx="371127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000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WYDZIAŁ BEZPIECZEŃSTWA I ZARZĄDZANIA KRYZYSOWEGO</a:t>
            </a:r>
          </a:p>
          <a:p>
            <a:pPr algn="ctr"/>
            <a:r>
              <a:rPr lang="pl-PL" sz="1100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CENTRUM POWIADAMIANIA RATUNKOWEGO W KATOWICACH</a:t>
            </a:r>
            <a:endParaRPr lang="pl-PL" sz="1100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908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Arial Narrow" panose="020B0606020202030204" pitchFamily="34" charset="0"/>
              </a:rPr>
              <a:t>STATYSTYKI – CPR w KATOWICACH</a:t>
            </a:r>
          </a:p>
        </p:txBody>
      </p:sp>
      <p:graphicFrame>
        <p:nvGraphicFramePr>
          <p:cNvPr id="6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587302996"/>
              </p:ext>
            </p:extLst>
          </p:nvPr>
        </p:nvGraphicFramePr>
        <p:xfrm>
          <a:off x="841977" y="1539764"/>
          <a:ext cx="9713037" cy="4482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pole tekstowe 7"/>
          <p:cNvSpPr txBox="1"/>
          <p:nvPr/>
        </p:nvSpPr>
        <p:spPr>
          <a:xfrm>
            <a:off x="8176209" y="1086021"/>
            <a:ext cx="371127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000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WYDZIAŁ BEZPIECZEŃSTWA I ZARZĄDZANIA KRYZYSOWEGO</a:t>
            </a:r>
          </a:p>
          <a:p>
            <a:pPr algn="ctr"/>
            <a:r>
              <a:rPr lang="pl-PL" sz="1100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CENTRUM POWIADAMIANIA RATUNKOWEGO W KATOWICACH</a:t>
            </a:r>
            <a:endParaRPr lang="pl-PL" sz="1100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225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Arial Narrow" panose="020B0606020202030204" pitchFamily="34" charset="0"/>
              </a:rPr>
              <a:t>STATYSTYKI – CPR w KATOWICACH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8176209" y="1086021"/>
            <a:ext cx="371127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000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WYDZIAŁ BEZPIECZEŃSTWA I ZARZĄDZANIA KRYZYSOWEGO</a:t>
            </a:r>
          </a:p>
          <a:p>
            <a:pPr algn="ctr"/>
            <a:r>
              <a:rPr lang="pl-PL" sz="1100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CENTRUM POWIADAMIANIA RATUNKOWEGO W KATOWICACH</a:t>
            </a:r>
            <a:endParaRPr lang="pl-PL" sz="1100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6" name="Wykres 5"/>
          <p:cNvGraphicFramePr/>
          <p:nvPr>
            <p:extLst>
              <p:ext uri="{D42A27DB-BD31-4B8C-83A1-F6EECF244321}">
                <p14:modId xmlns:p14="http://schemas.microsoft.com/office/powerpoint/2010/main" xmlns="" val="3181354802"/>
              </p:ext>
            </p:extLst>
          </p:nvPr>
        </p:nvGraphicFramePr>
        <p:xfrm>
          <a:off x="862446" y="1567363"/>
          <a:ext cx="10543491" cy="4616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36495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Arial Narrow" panose="020B0606020202030204" pitchFamily="34" charset="0"/>
              </a:rPr>
              <a:t>STATYSTYKI – CPR w KATOWICACH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8176209" y="1086021"/>
            <a:ext cx="371127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000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WYDZIAŁ BEZPIECZEŃSTWA I ZARZĄDZANIA KRYZYSOWEGO</a:t>
            </a:r>
          </a:p>
          <a:p>
            <a:pPr algn="ctr"/>
            <a:r>
              <a:rPr lang="pl-PL" sz="1100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CENTRUM POWIADAMIANIA RATUNKOWEGO W KATOWICACH</a:t>
            </a:r>
            <a:endParaRPr lang="pl-PL" sz="1100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7" name="Wykres 6"/>
          <p:cNvGraphicFramePr/>
          <p:nvPr>
            <p:extLst>
              <p:ext uri="{D42A27DB-BD31-4B8C-83A1-F6EECF244321}">
                <p14:modId xmlns:p14="http://schemas.microsoft.com/office/powerpoint/2010/main" xmlns="" val="1739429761"/>
              </p:ext>
            </p:extLst>
          </p:nvPr>
        </p:nvGraphicFramePr>
        <p:xfrm>
          <a:off x="848225" y="1570623"/>
          <a:ext cx="10485521" cy="4533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23970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512943" y="1458366"/>
            <a:ext cx="4186588" cy="585360"/>
          </a:xfrm>
        </p:spPr>
        <p:txBody>
          <a:bodyPr>
            <a:normAutofit fontScale="90000"/>
          </a:bodyPr>
          <a:lstStyle/>
          <a:p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863386" y="1397480"/>
            <a:ext cx="5183731" cy="4983870"/>
          </a:xfr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l-PL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Odrzucanie fałszywych zgłoszeń;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l-PL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Mechanizmy zastępowalności – wysoka niezawodność systemu;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l-PL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Jedna kolejka alarmowa obsługiwana przez dużą liczbę operatorów - standaryzacja czasu </a:t>
            </a:r>
            <a:r>
              <a:rPr lang="pl-PL" sz="1600" dirty="0">
                <a:solidFill>
                  <a:schemeClr val="tx1"/>
                </a:solidFill>
                <a:latin typeface="Arial Narrow" panose="020B0606020202030204" pitchFamily="34" charset="0"/>
              </a:rPr>
              <a:t>oczekiwania zgłaszającego na podjęcie </a:t>
            </a:r>
            <a:r>
              <a:rPr lang="pl-PL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rozmowy;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l-PL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Zintegrowany system pozwalający </a:t>
            </a:r>
            <a:r>
              <a:rPr lang="pl-PL" sz="1600" dirty="0">
                <a:solidFill>
                  <a:schemeClr val="tx1"/>
                </a:solidFill>
                <a:latin typeface="Arial Narrow" panose="020B0606020202030204" pitchFamily="34" charset="0"/>
              </a:rPr>
              <a:t>na poinformowanie wszystkich niezbędnych służb ratowniczych w jednym </a:t>
            </a:r>
            <a:r>
              <a:rPr lang="pl-PL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czasie</a:t>
            </a:r>
            <a:r>
              <a:rPr lang="pl-PL" sz="1600" dirty="0">
                <a:solidFill>
                  <a:schemeClr val="tx1"/>
                </a:solidFill>
                <a:latin typeface="Arial Narrow" panose="020B0606020202030204" pitchFamily="34" charset="0"/>
              </a:rPr>
              <a:t>;</a:t>
            </a:r>
            <a:endParaRPr lang="pl-PL" sz="16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l-PL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Standaryzacja obsługi zgłoszeń obcojęzycznych – możliwość przekierowania zgłoszenia do operatora władającego danym językiem obcym, pracującego w dowolnym CPR w kraju;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l-PL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Ograniczenie skutków prowadzenia długotrwałych rozmów np. z osobami z myślami samobójczymi, powodujących długotrwałe zaangażowanie w rozmowę dyżurnego na stanowisku kierowania;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l-PL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Kojarzenie </a:t>
            </a:r>
            <a:r>
              <a:rPr lang="pl-PL" sz="1600" dirty="0">
                <a:solidFill>
                  <a:schemeClr val="tx1"/>
                </a:solidFill>
                <a:latin typeface="Arial Narrow" panose="020B0606020202030204" pitchFamily="34" charset="0"/>
              </a:rPr>
              <a:t>zgłoszeń podobnych </a:t>
            </a:r>
            <a:r>
              <a:rPr lang="pl-PL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– w przypadku wielu zgłoszeń dotyczących tego samego zdarzenia, dyżurny otrzyma tylko jedną informację o zdarzeniu.</a:t>
            </a:r>
            <a:endParaRPr lang="pl-PL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8176209" y="1086021"/>
            <a:ext cx="371127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000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WYDZIAŁ BEZPIECZEŃSTWA I ZARZĄDZANIA KRYZYSOWEGO</a:t>
            </a:r>
          </a:p>
          <a:p>
            <a:pPr algn="ctr"/>
            <a:r>
              <a:rPr lang="pl-PL" sz="1100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CENTRUM POWIADAMIANIA RATUNKOWEGO W KATOWICACH</a:t>
            </a:r>
            <a:endParaRPr lang="pl-PL" sz="1100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634533" y="401122"/>
            <a:ext cx="47483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pl-PL" sz="2400" dirty="0" smtClean="0">
                <a:solidFill>
                  <a:schemeClr val="bg2">
                    <a:lumMod val="50000"/>
                  </a:schemeClr>
                </a:solidFill>
              </a:rPr>
              <a:t>    </a:t>
            </a:r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Korzyści z nowego rozwiązania?</a:t>
            </a:r>
            <a:endParaRPr lang="pl-PL" sz="24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4745" y="1607989"/>
            <a:ext cx="5014485" cy="45628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96632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Arial Narrow" panose="020B0606020202030204" pitchFamily="34" charset="0"/>
              </a:rPr>
              <a:t>Niedaleka przyszłość…</a:t>
            </a:r>
            <a:endParaRPr lang="pl-PL" dirty="0">
              <a:latin typeface="Arial Narrow" panose="020B0606020202030204" pitchFamily="34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    </a:t>
            </a:r>
            <a:r>
              <a:rPr lang="pl-PL" sz="6600" dirty="0" smtClean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998  </a:t>
            </a:r>
            <a:r>
              <a:rPr lang="pl-PL" sz="6600" dirty="0" smtClean="0">
                <a:latin typeface="Arial Black" panose="020B0A04020102020204" pitchFamily="34" charset="0"/>
              </a:rPr>
              <a:t>  </a:t>
            </a:r>
            <a:r>
              <a:rPr lang="pl-PL" dirty="0" smtClean="0">
                <a:latin typeface="Arial Black" panose="020B0A04020102020204" pitchFamily="34" charset="0"/>
              </a:rPr>
              <a:t>       </a:t>
            </a:r>
            <a:r>
              <a:rPr lang="pl-PL" sz="6600" dirty="0" smtClean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997</a:t>
            </a:r>
            <a:r>
              <a:rPr lang="pl-PL" sz="6600" dirty="0" smtClean="0">
                <a:latin typeface="Arial Black" panose="020B0A04020102020204" pitchFamily="34" charset="0"/>
              </a:rPr>
              <a:t>      </a:t>
            </a:r>
            <a:r>
              <a:rPr lang="pl-PL" sz="6600" dirty="0" smtClean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999</a:t>
            </a:r>
            <a:r>
              <a:rPr lang="pl-PL" sz="6600" dirty="0" smtClean="0">
                <a:latin typeface="Arial Black" panose="020B0A04020102020204" pitchFamily="34" charset="0"/>
              </a:rPr>
              <a:t>      </a:t>
            </a:r>
            <a:r>
              <a:rPr lang="pl-PL" dirty="0" smtClean="0">
                <a:latin typeface="Arial Black" panose="020B0A04020102020204" pitchFamily="34" charset="0"/>
              </a:rPr>
              <a:t> </a:t>
            </a:r>
            <a:endParaRPr lang="pl-PL" dirty="0">
              <a:latin typeface="Arial Black" panose="020B0A04020102020204" pitchFamily="34" charset="0"/>
            </a:endParaRPr>
          </a:p>
        </p:txBody>
      </p:sp>
      <p:sp>
        <p:nvSpPr>
          <p:cNvPr id="4" name="Strzałka w dół 3"/>
          <p:cNvSpPr/>
          <p:nvPr/>
        </p:nvSpPr>
        <p:spPr>
          <a:xfrm>
            <a:off x="5529532" y="265310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7101" y="3899589"/>
            <a:ext cx="3749493" cy="2277374"/>
          </a:xfrm>
          <a:prstGeom prst="rect">
            <a:avLst/>
          </a:prstGeom>
        </p:spPr>
      </p:pic>
      <p:sp>
        <p:nvSpPr>
          <p:cNvPr id="7" name="Strzałka w dół 6"/>
          <p:cNvSpPr/>
          <p:nvPr/>
        </p:nvSpPr>
        <p:spPr>
          <a:xfrm>
            <a:off x="2084717" y="254671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trzałka w dół 7"/>
          <p:cNvSpPr/>
          <p:nvPr/>
        </p:nvSpPr>
        <p:spPr>
          <a:xfrm>
            <a:off x="8974347" y="254671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02601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ŚUW.7.0.20170918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000" b="1" dirty="0" smtClean="0">
            <a:solidFill>
              <a:schemeClr val="bg1">
                <a:lumMod val="50000"/>
              </a:schemeClr>
            </a:solidFill>
            <a:latin typeface="Segoe UI Semibold" panose="020B07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466</Words>
  <Application>Microsoft Office PowerPoint</Application>
  <PresentationFormat>Niestandardowy</PresentationFormat>
  <Paragraphs>134</Paragraphs>
  <Slides>9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ŚUW.7.0.20170918</vt:lpstr>
      <vt:lpstr>Numer alarmowy 112</vt:lpstr>
      <vt:lpstr>Dlaczego zmiany są wprowadzane?</vt:lpstr>
      <vt:lpstr>Co się zmieni?</vt:lpstr>
      <vt:lpstr>STATYSTYKI – CPR w KATOWICACH</vt:lpstr>
      <vt:lpstr>STATYSTYKI – CPR w KATOWICACH</vt:lpstr>
      <vt:lpstr>STATYSTYKI – CPR w KATOWICACH</vt:lpstr>
      <vt:lpstr>STATYSTYKI – CPR w KATOWICACH</vt:lpstr>
      <vt:lpstr>Slajd 8</vt:lpstr>
      <vt:lpstr>Niedaleka przyszłość…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Bartłomiej Szwedowski</dc:creator>
  <cp:lastModifiedBy>lubinad</cp:lastModifiedBy>
  <cp:revision>53</cp:revision>
  <dcterms:created xsi:type="dcterms:W3CDTF">2017-09-18T11:04:30Z</dcterms:created>
  <dcterms:modified xsi:type="dcterms:W3CDTF">2017-11-09T10:26:57Z</dcterms:modified>
</cp:coreProperties>
</file>